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9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5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1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5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8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9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0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8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9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9FFA-3717-488C-AB78-20232C5A012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CDDA-4121-41EC-B846-72DF7729D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1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gif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gi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pn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1919289" y="381001"/>
            <a:ext cx="83534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53" tIns="48326" rIns="96653" bIns="48326">
            <a:spAutoFit/>
          </a:bodyPr>
          <a:lstStyle>
            <a:lvl1pPr defTabSz="9667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sz="24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47" name="Picture 9" descr="CHCA20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4" y="4495801"/>
            <a:ext cx="2681287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AutoShape 12">
            <a:hlinkClick r:id="" action="ppaction://noaction"/>
          </p:cNvPr>
          <p:cNvSpPr>
            <a:spLocks noChangeArrowheads="1"/>
          </p:cNvSpPr>
          <p:nvPr/>
        </p:nvSpPr>
        <p:spPr bwMode="auto">
          <a:xfrm rot="16200000">
            <a:off x="1979613" y="4530726"/>
            <a:ext cx="719138" cy="719137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CC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9" name="Picture 19" descr="02"/>
          <p:cNvSpPr>
            <a:spLocks noChangeAspect="1" noChangeArrowheads="1"/>
          </p:cNvSpPr>
          <p:nvPr/>
        </p:nvSpPr>
        <p:spPr bwMode="auto">
          <a:xfrm flipV="1">
            <a:off x="8001000" y="4800600"/>
            <a:ext cx="2743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092" name="WordArt 20"/>
          <p:cNvSpPr>
            <a:spLocks noChangeArrowheads="1" noChangeShapeType="1" noTextEdit="1"/>
          </p:cNvSpPr>
          <p:nvPr/>
        </p:nvSpPr>
        <p:spPr bwMode="auto">
          <a:xfrm>
            <a:off x="1828800" y="1676400"/>
            <a:ext cx="84963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</a:t>
            </a:r>
          </a:p>
          <a:p>
            <a:pPr algn="ctr"/>
            <a:r>
              <a:rPr lang="en-US" sz="2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THẦY , CÔ VÀ CÁC EM HỌC SINH</a:t>
            </a:r>
          </a:p>
          <a:p>
            <a:pPr algn="ctr"/>
            <a:r>
              <a:rPr lang="en-US" sz="2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 DỰ GIỜ TOÁN LỚP </a:t>
            </a:r>
            <a:r>
              <a:rPr lang="en-US" sz="24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4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1" name="Picture 21" descr="DAIS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963" y="4564064"/>
            <a:ext cx="240030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1905000" y="6096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7848600" y="762000"/>
            <a:ext cx="719138" cy="719138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CC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7848600" y="41148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97" name="AutoShape 25">
            <a:hlinkClick r:id="" action="ppaction://noaction"/>
          </p:cNvPr>
          <p:cNvSpPr>
            <a:spLocks noChangeArrowheads="1"/>
          </p:cNvSpPr>
          <p:nvPr/>
        </p:nvSpPr>
        <p:spPr bwMode="auto">
          <a:xfrm rot="16200000">
            <a:off x="4953000" y="140335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CC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5943600" y="2438400"/>
            <a:ext cx="719138" cy="719138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67300" y="5638801"/>
            <a:ext cx="53721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8" name="TextBox 2"/>
          <p:cNvSpPr txBox="1">
            <a:spLocks noChangeArrowheads="1"/>
          </p:cNvSpPr>
          <p:nvPr/>
        </p:nvSpPr>
        <p:spPr bwMode="auto">
          <a:xfrm>
            <a:off x="1828800" y="152400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THCS Khương Mai</a:t>
            </a:r>
          </a:p>
        </p:txBody>
      </p:sp>
    </p:spTree>
    <p:extLst>
      <p:ext uri="{BB962C8B-B14F-4D97-AF65-F5344CB8AC3E}">
        <p14:creationId xmlns:p14="http://schemas.microsoft.com/office/powerpoint/2010/main" val="3590192790"/>
      </p:ext>
    </p:extLst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7" presetClass="entr" presetSubtype="4" repeatCount="400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528" repeatCount="indefinite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3092" grpId="0" animBg="1"/>
      <p:bldP spid="3092" grpId="1" animBg="1"/>
      <p:bldP spid="3094" grpId="0" animBg="1"/>
      <p:bldP spid="3095" grpId="0" animBg="1"/>
      <p:bldP spid="3096" grpId="0" animBg="1"/>
      <p:bldP spid="3097" grpId="0" animBg="1"/>
      <p:bldP spid="309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YELLR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8153400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1981200" y="1676401"/>
            <a:ext cx="8686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rgbClr val="FF3300"/>
                </a:solidFill>
                <a:latin typeface="Arial" panose="020B0604020202020204" pitchFamily="34" charset="0"/>
              </a:rPr>
              <a:t>GIỜ HỌC KẾT THÚC.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rgbClr val="FF3300"/>
                </a:solidFill>
                <a:latin typeface="Arial" panose="020B0604020202020204" pitchFamily="34" charset="0"/>
              </a:rPr>
              <a:t>XIN CHÂN THÀNH CẢM ƠN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rgbClr val="FF3300"/>
                </a:solidFill>
                <a:latin typeface="Arial" panose="020B0604020202020204" pitchFamily="34" charset="0"/>
              </a:rPr>
              <a:t>CÁC THẦY, CÔ </a:t>
            </a:r>
            <a:r>
              <a:rPr lang="en-US" sz="3600" b="1">
                <a:solidFill>
                  <a:srgbClr val="FF3300"/>
                </a:solidFill>
                <a:latin typeface=".VnTimeH" panose="020B7200000000000000" pitchFamily="34" charset="0"/>
              </a:rPr>
              <a:t>vµ</a:t>
            </a:r>
            <a:r>
              <a:rPr lang="en-US" sz="3600" b="1">
                <a:solidFill>
                  <a:srgbClr val="FF3300"/>
                </a:solidFill>
                <a:latin typeface="Arial" panose="020B0604020202020204" pitchFamily="34" charset="0"/>
              </a:rPr>
              <a:t> CÁC EM HỌC SINH!</a:t>
            </a:r>
          </a:p>
        </p:txBody>
      </p:sp>
    </p:spTree>
    <p:extLst>
      <p:ext uri="{BB962C8B-B14F-4D97-AF65-F5344CB8AC3E}">
        <p14:creationId xmlns:p14="http://schemas.microsoft.com/office/powerpoint/2010/main" val="18471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0" y="0"/>
            <a:ext cx="2514601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2286000" y="2209801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sz="1800"/>
          </a:p>
        </p:txBody>
      </p:sp>
      <p:pic>
        <p:nvPicPr>
          <p:cNvPr id="4114" name="Picture 18" descr="AG00218_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828801"/>
            <a:ext cx="4794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48298" y="1244026"/>
            <a:ext cx="8332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3644" y="214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988094"/>
              </p:ext>
            </p:extLst>
          </p:nvPr>
        </p:nvGraphicFramePr>
        <p:xfrm>
          <a:off x="4099844" y="1393826"/>
          <a:ext cx="5577556" cy="1332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5" imgW="2209800" imgH="431800" progId="Equation.DSMT4">
                  <p:embed/>
                </p:oleObj>
              </mc:Choice>
              <mc:Fallback>
                <p:oleObj name="Equation" r:id="rId5" imgW="22098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9844" y="1393826"/>
                        <a:ext cx="5577556" cy="13322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99716" y="3384135"/>
            <a:ext cx="8665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dirty="0" err="1" smtClean="0"/>
              <a:t>Tìm</a:t>
            </a:r>
            <a:r>
              <a:rPr lang="en-US" sz="2800" dirty="0" smtClean="0"/>
              <a:t> ĐKXĐ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rút</a:t>
            </a:r>
            <a:r>
              <a:rPr lang="en-US" sz="2800" dirty="0" smtClean="0"/>
              <a:t> </a:t>
            </a:r>
            <a:r>
              <a:rPr lang="en-US" sz="2800" dirty="0" err="1" smtClean="0"/>
              <a:t>gọn</a:t>
            </a:r>
            <a:r>
              <a:rPr lang="en-US" sz="2800" dirty="0" smtClean="0"/>
              <a:t> A</a:t>
            </a:r>
          </a:p>
          <a:p>
            <a:pPr marL="342900" indent="-342900">
              <a:buAutoNum type="alphaLcParenR"/>
            </a:pPr>
            <a:r>
              <a:rPr lang="en-US" sz="2800" dirty="0" err="1" smtClean="0"/>
              <a:t>Tính</a:t>
            </a:r>
            <a:r>
              <a:rPr lang="en-US" sz="2800" dirty="0" smtClean="0"/>
              <a:t> A </a:t>
            </a:r>
            <a:r>
              <a:rPr lang="en-US" sz="2800" dirty="0" err="1" smtClean="0"/>
              <a:t>tại</a:t>
            </a:r>
            <a:r>
              <a:rPr lang="en-US" sz="2800" dirty="0" smtClean="0"/>
              <a:t> x = 6</a:t>
            </a:r>
          </a:p>
          <a:p>
            <a:pPr marL="342900" indent="-342900">
              <a:buAutoNum type="alphaLcParenR"/>
            </a:pPr>
            <a:r>
              <a:rPr lang="en-US" sz="2800" dirty="0" err="1" smtClean="0"/>
              <a:t>Tìm</a:t>
            </a:r>
            <a:r>
              <a:rPr lang="en-US" sz="2800" dirty="0" smtClean="0"/>
              <a:t> x </a:t>
            </a:r>
            <a:r>
              <a:rPr lang="en-US" sz="2800" dirty="0" err="1" smtClean="0"/>
              <a:t>để</a:t>
            </a:r>
            <a:r>
              <a:rPr lang="en-US" sz="2800" dirty="0" smtClean="0"/>
              <a:t> A = 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7221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050" y="169093"/>
            <a:ext cx="2514601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35551" y="2273181"/>
                <a:ext cx="81099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a) ĐKXĐ: x </a:t>
                </a:r>
                <a14:m>
                  <m:oMath xmlns:m="http://schemas.openxmlformats.org/officeDocument/2006/math">
                    <m: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±2;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≠0 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551" y="2273181"/>
                <a:ext cx="8109959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1955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143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0"/>
            <a:ext cx="2514601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2286000" y="2209801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sz="1800"/>
          </a:p>
        </p:txBody>
      </p:sp>
      <p:pic>
        <p:nvPicPr>
          <p:cNvPr id="9221" name="Picture 18" descr="AG00218_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828801"/>
            <a:ext cx="4794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751960"/>
              </p:ext>
            </p:extLst>
          </p:nvPr>
        </p:nvGraphicFramePr>
        <p:xfrm>
          <a:off x="2449513" y="416838"/>
          <a:ext cx="5577556" cy="1332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5" imgW="2209800" imgH="431800" progId="Equation.DSMT4">
                  <p:embed/>
                </p:oleObj>
              </mc:Choice>
              <mc:Fallback>
                <p:oleObj name="Equation" r:id="rId5" imgW="22098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416838"/>
                        <a:ext cx="5577556" cy="13322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40070" y="3198210"/>
            <a:ext cx="19875397" cy="52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595536"/>
              </p:ext>
            </p:extLst>
          </p:nvPr>
        </p:nvGraphicFramePr>
        <p:xfrm>
          <a:off x="2749663" y="1529862"/>
          <a:ext cx="6255306" cy="4703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7" imgW="2921000" imgH="2197100" progId="Equation.DSMT4">
                  <p:embed/>
                </p:oleObj>
              </mc:Choice>
              <mc:Fallback>
                <p:oleObj name="Equation" r:id="rId7" imgW="2921000" imgH="2197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663" y="1529862"/>
                        <a:ext cx="6255306" cy="47033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2403" y="6233253"/>
                <a:ext cx="9838593" cy="615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Vậy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khi</a:t>
                </a:r>
                <a:r>
                  <a:rPr lang="en-US" sz="2400" dirty="0" smtClean="0"/>
                  <a:t> x </a:t>
                </a:r>
                <a14:m>
                  <m:oMath xmlns:m="http://schemas.openxmlformats.org/officeDocument/2006/math">
                    <m:r>
                      <a:rPr lang="en-US" sz="24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±2;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≠0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03" y="6233253"/>
                <a:ext cx="9838593" cy="615105"/>
              </a:xfrm>
              <a:prstGeom prst="rect">
                <a:avLst/>
              </a:prstGeom>
              <a:blipFill rotWithShape="0">
                <a:blip r:embed="rId9"/>
                <a:stretch>
                  <a:fillRect l="-9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129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81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4138613"/>
            <a:ext cx="289560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6451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0" y="2667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74220" y="2667000"/>
                <a:ext cx="9195275" cy="202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b) x = 6 (</a:t>
                </a:r>
                <a:r>
                  <a:rPr lang="en-US" sz="3200" dirty="0" err="1" smtClean="0"/>
                  <a:t>thỏa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mãn</a:t>
                </a:r>
                <a:r>
                  <a:rPr lang="en-US" sz="3200" dirty="0" smtClean="0"/>
                  <a:t> ĐKXĐ)</a:t>
                </a:r>
              </a:p>
              <a:p>
                <a:r>
                  <a:rPr lang="en-US" sz="3200" dirty="0" err="1" smtClean="0"/>
                  <a:t>Thay</a:t>
                </a:r>
                <a:r>
                  <a:rPr lang="en-US" sz="3200" dirty="0" smtClean="0"/>
                  <a:t> x = 6 </a:t>
                </a:r>
                <a:r>
                  <a:rPr lang="en-US" sz="3200" dirty="0" err="1" smtClean="0"/>
                  <a:t>vào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biểu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thức</a:t>
                </a:r>
                <a:r>
                  <a:rPr lang="en-US" sz="3200" dirty="0" smtClean="0"/>
                  <a:t>, ta </a:t>
                </a:r>
                <a:r>
                  <a:rPr lang="en-US" sz="3200" dirty="0" err="1" smtClean="0"/>
                  <a:t>được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6+2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r>
                  <a:rPr lang="en-US" sz="3200" dirty="0" err="1" smtClean="0"/>
                  <a:t>Vậy</a:t>
                </a:r>
                <a:r>
                  <a:rPr lang="en-US" sz="3200" dirty="0" smtClean="0"/>
                  <a:t> x = 6 </a:t>
                </a:r>
                <a:r>
                  <a:rPr lang="en-US" sz="3200" dirty="0" err="1" smtClean="0"/>
                  <a:t>thì</a:t>
                </a:r>
                <a:r>
                  <a:rPr lang="en-US" sz="3200" dirty="0" smtClean="0"/>
                  <a:t> A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20" y="2667000"/>
                <a:ext cx="9195275" cy="2022541"/>
              </a:xfrm>
              <a:prstGeom prst="rect">
                <a:avLst/>
              </a:prstGeom>
              <a:blipFill rotWithShape="0">
                <a:blip r:embed="rId7"/>
                <a:stretch>
                  <a:fillRect l="-1724" t="-3927" b="-2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015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39" y="111096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4138613"/>
            <a:ext cx="289560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90273" y="1692067"/>
                <a:ext cx="7392112" cy="2538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c) </a:t>
                </a:r>
                <a:r>
                  <a:rPr lang="en-US" sz="3600" dirty="0" err="1" smtClean="0"/>
                  <a:t>Để</a:t>
                </a:r>
                <a:r>
                  <a:rPr lang="en-US" sz="3600" dirty="0" smtClean="0"/>
                  <a:t> A = 4 </a:t>
                </a:r>
                <a:r>
                  <a:rPr lang="en-US" sz="3600" dirty="0" err="1" smtClean="0"/>
                  <a:t>thì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3600" b="0" dirty="0" smtClean="0"/>
              </a:p>
              <a:p>
                <a:r>
                  <a:rPr lang="en-US" sz="3600" dirty="0" smtClean="0"/>
                  <a:t>Do </a:t>
                </a:r>
                <a:r>
                  <a:rPr lang="en-US" sz="3600" dirty="0" err="1" smtClean="0"/>
                  <a:t>đó</a:t>
                </a:r>
                <a:r>
                  <a:rPr lang="en-US" sz="3600" dirty="0" smtClean="0"/>
                  <a:t> x + 2 = - 1</a:t>
                </a:r>
              </a:p>
              <a:p>
                <a:r>
                  <a:rPr lang="en-US" sz="3600" dirty="0" err="1" smtClean="0"/>
                  <a:t>Suy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ra</a:t>
                </a:r>
                <a:r>
                  <a:rPr lang="en-US" sz="3600" dirty="0" smtClean="0"/>
                  <a:t> x = - 3 (</a:t>
                </a:r>
                <a:r>
                  <a:rPr lang="en-US" sz="3600" dirty="0" err="1" smtClean="0"/>
                  <a:t>thoả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mãn</a:t>
                </a:r>
                <a:r>
                  <a:rPr lang="en-US" sz="3600" dirty="0" smtClean="0"/>
                  <a:t> ĐKXĐ)</a:t>
                </a:r>
              </a:p>
              <a:p>
                <a:r>
                  <a:rPr lang="en-US" sz="3600" dirty="0" err="1" smtClean="0"/>
                  <a:t>Vậy</a:t>
                </a:r>
                <a:r>
                  <a:rPr lang="en-US" sz="3600" dirty="0" smtClean="0"/>
                  <a:t> x = - 3 </a:t>
                </a:r>
                <a:r>
                  <a:rPr lang="en-US" sz="3600" dirty="0" err="1" smtClean="0"/>
                  <a:t>thì</a:t>
                </a:r>
                <a:r>
                  <a:rPr lang="en-US" sz="3600" dirty="0" smtClean="0"/>
                  <a:t> A = 4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273" y="1692067"/>
                <a:ext cx="7392112" cy="2538452"/>
              </a:xfrm>
              <a:prstGeom prst="rect">
                <a:avLst/>
              </a:prstGeom>
              <a:blipFill rotWithShape="0">
                <a:blip r:embed="rId4"/>
                <a:stretch>
                  <a:fillRect l="-2558" b="-8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544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29"/>
          <p:cNvSpPr txBox="1">
            <a:spLocks noChangeArrowheads="1"/>
          </p:cNvSpPr>
          <p:nvPr/>
        </p:nvSpPr>
        <p:spPr bwMode="auto">
          <a:xfrm>
            <a:off x="5546725" y="24717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3" name="Text Box 30"/>
          <p:cNvSpPr txBox="1">
            <a:spLocks noChangeArrowheads="1"/>
          </p:cNvSpPr>
          <p:nvPr/>
        </p:nvSpPr>
        <p:spPr bwMode="auto">
          <a:xfrm>
            <a:off x="3413125" y="2319338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hangingPunct="1"/>
            <a:r>
              <a:rPr lang="en-US"/>
              <a:t> </a:t>
            </a:r>
          </a:p>
        </p:txBody>
      </p:sp>
      <p:pic>
        <p:nvPicPr>
          <p:cNvPr id="11305" name="Picture 41" descr="AG00218_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11" y="235010"/>
            <a:ext cx="4794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3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4138613"/>
            <a:ext cx="289560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4221" y="307649"/>
                <a:ext cx="91354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d) </a:t>
                </a:r>
                <a:r>
                  <a:rPr lang="en-US" sz="2800" dirty="0" err="1" smtClean="0"/>
                  <a:t>Tính</a:t>
                </a:r>
                <a:r>
                  <a:rPr lang="en-US" sz="2800" dirty="0" smtClean="0"/>
                  <a:t> A </a:t>
                </a:r>
                <a:r>
                  <a:rPr lang="en-US" sz="2800" dirty="0" err="1" smtClean="0"/>
                  <a:t>khi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−2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21" y="307649"/>
                <a:ext cx="9135454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1402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87110" y="1119499"/>
            <a:ext cx="888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Giải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157248"/>
              </p:ext>
            </p:extLst>
          </p:nvPr>
        </p:nvGraphicFramePr>
        <p:xfrm>
          <a:off x="487110" y="1765830"/>
          <a:ext cx="5059615" cy="1072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6" imgW="2032000" imgH="457200" progId="Equation.DSMT4">
                  <p:embed/>
                </p:oleObj>
              </mc:Choice>
              <mc:Fallback>
                <p:oleObj name="Equation" r:id="rId6" imgW="20320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10" y="1765830"/>
                        <a:ext cx="5059615" cy="10726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7110" y="3144852"/>
                <a:ext cx="8887626" cy="1284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Ta </a:t>
                </a:r>
                <a:r>
                  <a:rPr lang="en-US" sz="3200" dirty="0" err="1" smtClean="0"/>
                  <a:t>thấy</a:t>
                </a:r>
                <a:r>
                  <a:rPr lang="en-US" sz="3200" dirty="0" smtClean="0"/>
                  <a:t> x = 0 </a:t>
                </a:r>
                <a:r>
                  <a:rPr lang="en-US" sz="3200" dirty="0" err="1" smtClean="0"/>
                  <a:t>không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thỏa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mãn</a:t>
                </a:r>
                <a:r>
                  <a:rPr lang="en-US" sz="3200" dirty="0" smtClean="0"/>
                  <a:t> ĐKXĐ</a:t>
                </a:r>
              </a:p>
              <a:p>
                <a:r>
                  <a:rPr lang="en-US" sz="3200" dirty="0" err="1" smtClean="0"/>
                  <a:t>Tại</a:t>
                </a:r>
                <a:r>
                  <a:rPr lang="en-US" sz="3200" dirty="0" smtClean="0"/>
                  <a:t> x = 4 (</a:t>
                </a:r>
                <a:r>
                  <a:rPr lang="en-US" sz="3200" dirty="0" err="1" smtClean="0"/>
                  <a:t>thỏa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mãn</a:t>
                </a:r>
                <a:r>
                  <a:rPr lang="en-US" sz="3200" dirty="0" smtClean="0"/>
                  <a:t> ĐKXĐ) </a:t>
                </a:r>
                <a:r>
                  <a:rPr lang="en-US" sz="3200" dirty="0" err="1" smtClean="0"/>
                  <a:t>thì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4+2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10" y="3144852"/>
                <a:ext cx="8887626" cy="1284262"/>
              </a:xfrm>
              <a:prstGeom prst="rect">
                <a:avLst/>
              </a:prstGeom>
              <a:blipFill rotWithShape="0">
                <a:blip r:embed="rId8"/>
                <a:stretch>
                  <a:fillRect l="-1783" t="-6161" b="-7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5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205288"/>
            <a:ext cx="289560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39" y="111096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97166" y="444381"/>
            <a:ext cx="9596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316053" y="1939895"/>
                <a:ext cx="9058542" cy="4728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32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đạt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đạt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Hay (- 4)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(x+2)</a:t>
                </a:r>
              </a:p>
              <a:p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(x+2)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Ư(-4) = {1; 2; 4; -1; -2; -4}</a:t>
                </a:r>
              </a:p>
              <a:p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{-1; 0; 2; -3; -4; -6}</a:t>
                </a:r>
              </a:p>
              <a:p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ĐKXĐ, ta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{-1;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3; -4; -6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  <a:p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{-1;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3; -4; -6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053" y="1939895"/>
                <a:ext cx="9058542" cy="4728859"/>
              </a:xfrm>
              <a:prstGeom prst="rect">
                <a:avLst/>
              </a:prstGeom>
              <a:blipFill rotWithShape="0">
                <a:blip r:embed="rId4"/>
                <a:stretch>
                  <a:fillRect l="-1750" t="-1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195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447800" y="1981200"/>
            <a:ext cx="8915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H­ướng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Tx/>
              <a:buChar char="-"/>
              <a:defRPr/>
            </a:pP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Tx/>
              <a:buChar char="-"/>
              <a:defRPr/>
            </a:pP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637" name="Picture 5" descr="AG00218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981201"/>
            <a:ext cx="4794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02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209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.VnAvant</vt:lpstr>
      <vt:lpstr>.VnTimeH</vt:lpstr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5</cp:revision>
  <dcterms:created xsi:type="dcterms:W3CDTF">2017-12-19T12:42:27Z</dcterms:created>
  <dcterms:modified xsi:type="dcterms:W3CDTF">2017-12-19T16:25:05Z</dcterms:modified>
</cp:coreProperties>
</file>